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528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11CB37-DC11-426B-B68C-9F8A3CCD271E}" type="datetimeFigureOut">
              <a:rPr lang="en-US" smtClean="0"/>
              <a:t>3/30/16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71000.12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E0C77A-7CEB-4E87-A2B9-B97FE24B2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4774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CC7D19-278E-4614-BE2B-843FDBB5991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71000.12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64C186-F40D-45B6-8D89-6D422B2F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948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4C186-F40D-45B6-8D89-6D422B2F86E3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71000.12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80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ED8E-AC3D-4F74-BD61-909189E37DB7}" type="datetimeFigureOut">
              <a:rPr lang="en-US" smtClean="0"/>
              <a:pPr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B9AD4-BA13-4FA8-8EDE-854E952076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gif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800600" y="123957"/>
            <a:ext cx="2392299" cy="159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52400" y="1905000"/>
            <a:ext cx="6705600" cy="7273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n w="0"/>
                <a:solidFill>
                  <a:srgbClr val="660066"/>
                </a:solidFill>
                <a:effectLst>
                  <a:reflection blurRad="6350" stA="53000" endA="300" endPos="35500" dir="5400000" sy="-9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Fort Hood </a:t>
            </a:r>
            <a:r>
              <a:rPr lang="en-US" sz="2800" dirty="0" smtClean="0">
                <a:ln w="0"/>
                <a:solidFill>
                  <a:srgbClr val="660066"/>
                </a:solidFill>
                <a:effectLst>
                  <a:reflection blurRad="6350" stA="53000" endA="300" endPos="35500" dir="5400000" sy="-9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ACS Workshop</a:t>
            </a:r>
            <a:endParaRPr lang="en-US" sz="2800" dirty="0">
              <a:ln w="0"/>
              <a:solidFill>
                <a:srgbClr val="660066"/>
              </a:solidFill>
              <a:effectLst>
                <a:reflection blurRad="6350" stA="53000" endA="300" endPos="35500" dir="5400000" sy="-90000" algn="bl" rotWithShape="0"/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2800" dirty="0" smtClean="0">
                <a:ln w="0"/>
                <a:solidFill>
                  <a:srgbClr val="660066"/>
                </a:solidFill>
                <a:effectLst>
                  <a:reflection blurRad="6350" stA="53000" endA="300" endPos="35500" dir="5400000" sy="-9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“SPLITTING HAIRS,</a:t>
            </a:r>
          </a:p>
          <a:p>
            <a:pPr algn="ctr"/>
            <a:r>
              <a:rPr lang="en-US" sz="2800" dirty="0" smtClean="0">
                <a:ln w="0"/>
                <a:solidFill>
                  <a:srgbClr val="660066"/>
                </a:solidFill>
                <a:effectLst>
                  <a:reflection blurRad="6350" stA="53000" endA="300" endPos="35500" dir="5400000" sy="-9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Understanding Comorbidity”</a:t>
            </a:r>
            <a:endParaRPr lang="en-US" sz="2800" dirty="0">
              <a:ln w="0"/>
              <a:solidFill>
                <a:srgbClr val="660066"/>
              </a:solidFill>
              <a:effectLst>
                <a:reflection blurRad="6350" stA="53000" endA="300" endPos="35500" dir="5400000" sy="-90000" algn="bl" rotWithShape="0"/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sz="1100" b="1" dirty="0"/>
          </a:p>
          <a:p>
            <a:r>
              <a:rPr lang="en-US" sz="2000" dirty="0" smtClean="0"/>
              <a:t>The term </a:t>
            </a:r>
            <a:r>
              <a:rPr lang="en-US" sz="2000" dirty="0" smtClean="0">
                <a:solidFill>
                  <a:srgbClr val="660066"/>
                </a:solidFill>
              </a:rPr>
              <a:t>comorbidity</a:t>
            </a:r>
            <a:r>
              <a:rPr lang="en-US" sz="2000" dirty="0" smtClean="0"/>
              <a:t> refers </a:t>
            </a:r>
            <a:r>
              <a:rPr lang="en-US" sz="2000" dirty="0"/>
              <a:t>to </a:t>
            </a:r>
            <a:r>
              <a:rPr lang="en-US" sz="2000" dirty="0" smtClean="0"/>
              <a:t>a person having more </a:t>
            </a:r>
            <a:r>
              <a:rPr lang="en-US" sz="2000" dirty="0"/>
              <a:t>than one </a:t>
            </a:r>
            <a:r>
              <a:rPr lang="en-US" sz="2000" dirty="0" smtClean="0"/>
              <a:t>diagnosis </a:t>
            </a:r>
            <a:r>
              <a:rPr lang="en-US" sz="2000" dirty="0"/>
              <a:t>or </a:t>
            </a:r>
            <a:r>
              <a:rPr lang="en-US" sz="2000" dirty="0" smtClean="0"/>
              <a:t>condition </a:t>
            </a:r>
            <a:r>
              <a:rPr lang="en-US" sz="2000" dirty="0"/>
              <a:t>that exist alongside </a:t>
            </a:r>
            <a:r>
              <a:rPr lang="en-US" sz="2000" dirty="0" smtClean="0"/>
              <a:t>another diagnosis.  An understanding of how the two conditions function together is crucial to planning and treatment. </a:t>
            </a:r>
            <a:endParaRPr lang="en-US" sz="900" dirty="0" smtClean="0"/>
          </a:p>
          <a:p>
            <a:pPr algn="ctr">
              <a:tabLst>
                <a:tab pos="285750" algn="l"/>
              </a:tabLst>
            </a:pPr>
            <a:r>
              <a:rPr lang="en-US" sz="2000" b="1" dirty="0" smtClean="0">
                <a:solidFill>
                  <a:srgbClr val="660066"/>
                </a:solidFill>
              </a:rPr>
              <a:t>Workshop Speakers:  </a:t>
            </a:r>
          </a:p>
          <a:p>
            <a:pPr algn="ctr">
              <a:tabLst>
                <a:tab pos="285750" algn="l"/>
              </a:tabLst>
            </a:pPr>
            <a:r>
              <a:rPr lang="en-US" sz="2000" b="1" dirty="0" smtClean="0"/>
              <a:t>Ms</a:t>
            </a:r>
            <a:r>
              <a:rPr lang="en-US" sz="2000" b="1" dirty="0"/>
              <a:t>. Bailey </a:t>
            </a:r>
            <a:r>
              <a:rPr lang="en-US" sz="2000" b="1" dirty="0" smtClean="0"/>
              <a:t>Marshall, Counselor </a:t>
            </a:r>
            <a:r>
              <a:rPr lang="en-US" sz="2000" b="1" dirty="0"/>
              <a:t>at STARRY</a:t>
            </a:r>
            <a:endParaRPr lang="en-US" sz="2000" b="1" dirty="0" smtClean="0">
              <a:solidFill>
                <a:srgbClr val="660066"/>
              </a:solidFill>
            </a:endParaRPr>
          </a:p>
          <a:p>
            <a:pPr algn="ctr">
              <a:tabLst>
                <a:tab pos="285750" algn="l"/>
              </a:tabLst>
            </a:pPr>
            <a:r>
              <a:rPr lang="en-US" sz="2000" b="1" dirty="0" smtClean="0"/>
              <a:t>Ms. </a:t>
            </a:r>
            <a:r>
              <a:rPr lang="en-US" sz="2000" b="1" dirty="0" err="1" smtClean="0"/>
              <a:t>Jaimi</a:t>
            </a:r>
            <a:r>
              <a:rPr lang="en-US" sz="2000" b="1" dirty="0" smtClean="0"/>
              <a:t> Maldonado at STARRY</a:t>
            </a:r>
          </a:p>
          <a:p>
            <a:pPr algn="ctr">
              <a:tabLst>
                <a:tab pos="285750" algn="l"/>
              </a:tabLst>
            </a:pPr>
            <a:endParaRPr lang="en-US" sz="1000" b="1" dirty="0" smtClean="0"/>
          </a:p>
          <a:p>
            <a:pPr>
              <a:tabLst>
                <a:tab pos="342900" algn="l"/>
              </a:tabLst>
            </a:pPr>
            <a:r>
              <a:rPr lang="en-US" sz="2000" b="1" dirty="0" smtClean="0">
                <a:solidFill>
                  <a:srgbClr val="660066"/>
                </a:solidFill>
              </a:rPr>
              <a:t>	When:   </a:t>
            </a:r>
            <a:r>
              <a:rPr lang="en-US" sz="2000" b="1" dirty="0" smtClean="0"/>
              <a:t>April 1, 2016, 9:30-11:30am</a:t>
            </a:r>
          </a:p>
          <a:p>
            <a:pPr>
              <a:tabLst>
                <a:tab pos="342900" algn="l"/>
              </a:tabLst>
            </a:pPr>
            <a:r>
              <a:rPr lang="en-US" sz="2000" b="1" dirty="0" smtClean="0">
                <a:solidFill>
                  <a:srgbClr val="660066"/>
                </a:solidFill>
              </a:rPr>
              <a:t>      Where</a:t>
            </a:r>
            <a:r>
              <a:rPr lang="en-US" sz="2000" b="1" dirty="0">
                <a:solidFill>
                  <a:srgbClr val="660066"/>
                </a:solidFill>
              </a:rPr>
              <a:t>:</a:t>
            </a:r>
            <a:r>
              <a:rPr lang="en-US" sz="2000" b="1" dirty="0"/>
              <a:t>  </a:t>
            </a:r>
            <a:r>
              <a:rPr lang="en-US" sz="2000" b="1" dirty="0" smtClean="0"/>
              <a:t>Lane Volunteer Center</a:t>
            </a:r>
          </a:p>
          <a:p>
            <a:pPr algn="ctr">
              <a:tabLst>
                <a:tab pos="342900" algn="l"/>
              </a:tabLst>
            </a:pPr>
            <a:r>
              <a:rPr lang="en-US" sz="2000" b="1" dirty="0" smtClean="0">
                <a:solidFill>
                  <a:srgbClr val="660066"/>
                </a:solidFill>
              </a:rPr>
              <a:t>This workshop is open to </a:t>
            </a:r>
            <a:r>
              <a:rPr lang="en-US" sz="2000" b="1" dirty="0" smtClean="0"/>
              <a:t>ALL</a:t>
            </a:r>
            <a:r>
              <a:rPr lang="en-US" sz="2000" b="1" dirty="0" smtClean="0">
                <a:solidFill>
                  <a:srgbClr val="660066"/>
                </a:solidFill>
              </a:rPr>
              <a:t> </a:t>
            </a:r>
          </a:p>
          <a:p>
            <a:pPr algn="ctr">
              <a:tabLst>
                <a:tab pos="342900" algn="l"/>
              </a:tabLst>
            </a:pPr>
            <a:r>
              <a:rPr lang="en-US" sz="2000" b="1" dirty="0" smtClean="0">
                <a:solidFill>
                  <a:srgbClr val="660066"/>
                </a:solidFill>
              </a:rPr>
              <a:t>(Soldiers, Family Members and Professionals.)  </a:t>
            </a:r>
          </a:p>
          <a:p>
            <a:pPr algn="ctr"/>
            <a:endParaRPr lang="en-US" sz="1100" b="1" dirty="0" smtClean="0"/>
          </a:p>
          <a:p>
            <a:pPr algn="ctr"/>
            <a:r>
              <a:rPr lang="en-US" sz="1600" b="1" dirty="0" smtClean="0"/>
              <a:t>Building 16005 (corner of TJ Mills and Old </a:t>
            </a:r>
            <a:r>
              <a:rPr lang="en-US" sz="1600" b="1" dirty="0" err="1" smtClean="0"/>
              <a:t>Ironside</a:t>
            </a:r>
            <a:r>
              <a:rPr lang="en-US" sz="1600" b="1" dirty="0" smtClean="0"/>
              <a:t>)</a:t>
            </a:r>
          </a:p>
          <a:p>
            <a:pPr algn="ctr"/>
            <a:endParaRPr lang="en-US" baseline="30000" dirty="0"/>
          </a:p>
          <a:p>
            <a:pPr algn="ctr"/>
            <a:r>
              <a:rPr lang="en-US" b="1" baseline="30000" dirty="0">
                <a:solidFill>
                  <a:srgbClr val="660066"/>
                </a:solidFill>
              </a:rPr>
              <a:t>To register call (254) 287-6070 or </a:t>
            </a:r>
          </a:p>
          <a:p>
            <a:pPr algn="ctr"/>
            <a:r>
              <a:rPr lang="en-US" b="1" baseline="30000" dirty="0">
                <a:solidFill>
                  <a:srgbClr val="660066"/>
                </a:solidFill>
              </a:rPr>
              <a:t>email:  </a:t>
            </a:r>
            <a:r>
              <a:rPr lang="en-US" b="1" u="sng" baseline="30000" dirty="0">
                <a:solidFill>
                  <a:srgbClr val="660066"/>
                </a:solidFill>
              </a:rPr>
              <a:t>usarmy.hood.imcom-fmwrc.list.ACS-EFMP@mail.mil</a:t>
            </a:r>
            <a:endParaRPr lang="en-US" sz="1450" b="1" u="sng" baseline="30000" dirty="0">
              <a:solidFill>
                <a:srgbClr val="660066"/>
              </a:solidFill>
            </a:endParaRPr>
          </a:p>
          <a:p>
            <a:pPr algn="ctr"/>
            <a:r>
              <a:rPr lang="en-US" baseline="30000" dirty="0"/>
              <a:t> </a:t>
            </a:r>
            <a:endParaRPr lang="en-US" sz="1600" b="1" baseline="30000" dirty="0"/>
          </a:p>
          <a:p>
            <a:pPr algn="ctr"/>
            <a:r>
              <a:rPr lang="en-US" sz="1600" b="1" baseline="30000" dirty="0"/>
              <a:t>Follow us on </a:t>
            </a:r>
            <a:r>
              <a:rPr lang="en-US" sz="1600" b="1" baseline="30000" dirty="0" err="1"/>
              <a:t>Facebook</a:t>
            </a:r>
            <a:r>
              <a:rPr lang="en-US" sz="1600" b="1" baseline="30000" dirty="0"/>
              <a:t> @ Fort Hood EFMP</a:t>
            </a:r>
            <a:r>
              <a:rPr lang="en-US" sz="1600" baseline="30000" dirty="0"/>
              <a:t>.</a:t>
            </a:r>
          </a:p>
          <a:p>
            <a:pPr algn="ctr"/>
            <a:endParaRPr lang="en-US" sz="1400" baseline="30000" dirty="0">
              <a:solidFill>
                <a:srgbClr val="0000FF"/>
              </a:solidFill>
            </a:endParaRPr>
          </a:p>
          <a:p>
            <a:pPr algn="ctr"/>
            <a:r>
              <a:rPr lang="en-US" sz="1250" b="1" baseline="30000" dirty="0"/>
              <a:t>Individuals who require assistance or accommodation due to disability, please contact the ACS EFMP office at (254) 287-6070 </a:t>
            </a:r>
            <a:r>
              <a:rPr lang="en-US" sz="1250" b="1" baseline="30000" dirty="0" smtClean="0"/>
              <a:t>                                       by the Monday before the workshop meets</a:t>
            </a:r>
            <a:r>
              <a:rPr lang="en-US" sz="800" b="1" baseline="30000" dirty="0" smtClean="0"/>
              <a:t> .</a:t>
            </a:r>
            <a:endParaRPr lang="en-US" sz="800" b="1" baseline="30000" dirty="0"/>
          </a:p>
          <a:p>
            <a:r>
              <a:rPr lang="en-US" baseline="30000" dirty="0"/>
              <a:t> </a:t>
            </a:r>
          </a:p>
          <a:p>
            <a:r>
              <a:rPr lang="en-US" baseline="30000" dirty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-228600" y="218661"/>
            <a:ext cx="2096262" cy="143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676400" y="59634"/>
            <a:ext cx="1068134" cy="160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191000" y="31183"/>
            <a:ext cx="1060133" cy="138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C:\Users\JOAN.BOYKIN\Desktop\EFMP_logo_pms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404190"/>
            <a:ext cx="1229793" cy="1098550"/>
          </a:xfrm>
          <a:prstGeom prst="rect">
            <a:avLst/>
          </a:prstGeom>
          <a:noFill/>
        </p:spPr>
      </p:pic>
      <p:pic>
        <p:nvPicPr>
          <p:cNvPr id="1031" name="Picture 7" descr="C:\Users\JOAN.BOYKIN\Desktop\ACS_Color_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2800" y="8755693"/>
            <a:ext cx="914400" cy="312106"/>
          </a:xfrm>
          <a:prstGeom prst="rect">
            <a:avLst/>
          </a:prstGeom>
          <a:noFill/>
        </p:spPr>
      </p:pic>
      <p:pic>
        <p:nvPicPr>
          <p:cNvPr id="1033" name="Picture 9" descr="C:\Users\JOAN.BOYKIN\Desktop\MWRLogo2010A[1]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4600" y="8733169"/>
            <a:ext cx="563592" cy="334631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863461" y="8733169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71000.12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" y="16002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 X C E P T I O N A L  F A M I L Y  M E M B E R  P R O G R A M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11" y="306750"/>
            <a:ext cx="1204781" cy="13349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97</Words>
  <Application>Microsoft Macintosh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JOAN.BOYKIN</dc:creator>
  <cp:lastModifiedBy>Nina Flores</cp:lastModifiedBy>
  <cp:revision>40</cp:revision>
  <cp:lastPrinted>2016-02-18T20:24:01Z</cp:lastPrinted>
  <dcterms:created xsi:type="dcterms:W3CDTF">2014-09-30T18:43:43Z</dcterms:created>
  <dcterms:modified xsi:type="dcterms:W3CDTF">2016-03-30T16:05:21Z</dcterms:modified>
</cp:coreProperties>
</file>